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/>
    <p:restoredTop sz="94633"/>
  </p:normalViewPr>
  <p:slideViewPr>
    <p:cSldViewPr snapToGrid="0" snapToObjects="1">
      <p:cViewPr varScale="1">
        <p:scale>
          <a:sx n="140" d="100"/>
          <a:sy n="140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928B-BFCA-FC48-A945-1ED6EB9B1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4BF1C5-2387-DC4A-9CDB-5EEDB7D82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D7497-1636-1448-82C1-9D61312A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2FDF1-96CF-BB46-BF2F-5CDFF528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AFB3D-D769-854F-9336-145A389B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6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56B81-4D6F-FE49-8A1F-6B904B298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C010D-E3EB-A94E-8796-7248B0BA5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7DE23-34E5-E54D-9138-EEA9BD5E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18BB1-07BF-0B49-B235-8FB901220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022BD-5E4F-DE40-BA96-87B133EF1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9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56A16-44BF-FA46-B612-0805F7884F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105062-B5B1-DD46-9A85-85314E0B2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5097A-868F-9B49-B832-076B342CA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8124D-8719-0A4E-8102-9F2335091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91B674-BFDF-0041-9898-8C100FC12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5D32-5D32-1C4E-A2A9-93B1DC81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2B2A2-530E-3D43-B2CA-D71835B84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447D7-5DB6-734C-80E4-D01FDC97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00DAF-D3C3-EC49-97FF-441A266B8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60563-3E92-B549-9905-99AD7FE10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61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F3FE-EF2F-334C-9B85-35310165C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F63FEC-C421-9642-98F0-41E5B86E2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4C540-87A0-2B4B-BADD-0AA33A00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7A158-6650-3B40-8EB6-CE4DA094E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B131F5-6D1B-B44B-9C2B-07045D53D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E03D-DC9F-CE4F-B710-53D9B0CBE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9BE91-1AB5-F044-8A07-7887F1AE63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D5269E-A9A1-0C4A-A911-82DC4E222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079D89-998F-E341-9A04-748A35B9C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CEBC2A-930D-E14A-AAD9-25C1F9D8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A4A2D-D394-C34B-8F7C-DDE42BC6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50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7AC3-68CE-6B41-B082-C85E73FB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624B5-BA50-5F48-AD57-0C0D332C8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3CD91-8DA8-5F43-B94D-03A5222DF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428F8E-D4A5-6843-B775-675CF94F1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F13B6D-A7F7-6C4C-8746-8CAA6E8D2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F761C4-E27A-8A4F-AB0F-D9FA0B401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49E8EC-BC41-AA4D-99A4-EF70D35B1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21884C-CB6D-3543-8A66-F968A5E39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D7E81-31B1-094B-8BAF-E9797E43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EC34F-F401-FC48-9C77-34C830764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8CD02-E90E-E64B-90BD-3A06299CC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23B7D-227A-3347-8900-DD1936ECD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0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F2357-6B62-5D46-ADAF-683AC4B1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0427D1-20B5-944E-A649-6A2197923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1094B-8791-EA4F-9DDB-406F954E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8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ECA09-3D54-7A4C-BDDC-973E27C7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980E6-5044-9C46-90C4-6C087E161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D2ED1-B32C-9D4A-87A9-D7ECC5B154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135B4-E09C-1E4E-96BB-D40241666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336AF-6557-9240-93F6-8F2752306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E7DE7-EA4E-7340-A396-6597673E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56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CA07B-5D28-2746-B433-748BF996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9528C6-B762-534E-B1ED-C583E7538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1D927-12D1-A243-AB61-6AC31D0F3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5A11E-73A5-FC4C-8401-39FD5F362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466D2-DF40-C14A-BA44-24DF60DA4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07C24-38BF-644F-90D8-B928D0690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22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D3C77E-414A-5047-8AA5-9E78F97DB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8C099-40ED-4C40-8E7A-52DC38132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646CB-B96D-2542-B4DB-966AF5822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41326-816A-2B44-A8BC-A9E8E7E09330}" type="datetimeFigureOut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DAF3-FA73-ED4C-ADAA-28472116E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68070-6AE8-394B-A12E-B5745ED1A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34B72-388B-914F-B6FB-D4F5F459F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2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mqRusers/BeginR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" TargetMode="External"/><Relationship Id="rId4" Type="http://schemas.openxmlformats.org/officeDocument/2006/relationships/hyperlink" Target="https://www.r-project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B88D6E8-B139-1F46-940F-B22516CD4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 Users Group – Macquarie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9BF5A-2E3C-9841-827B-F60318997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481" y="2054010"/>
            <a:ext cx="1612900" cy="1257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7A19F-A4B7-034D-B716-C7E70AA7F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0702" y="1133514"/>
            <a:ext cx="9144000" cy="23876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Getting Started With</a:t>
            </a:r>
          </a:p>
        </p:txBody>
      </p:sp>
    </p:spTree>
    <p:extLst>
      <p:ext uri="{BB962C8B-B14F-4D97-AF65-F5344CB8AC3E}">
        <p14:creationId xmlns:p14="http://schemas.microsoft.com/office/powerpoint/2010/main" val="207290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0B42-A00E-034E-844A-D7A66E65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What is 	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45FB0-69D9-A647-9AC3-04A29AB43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89108" cy="4351338"/>
          </a:xfrm>
        </p:spPr>
        <p:txBody>
          <a:bodyPr/>
          <a:lstStyle/>
          <a:p>
            <a:r>
              <a:rPr lang="en-US" dirty="0"/>
              <a:t>“R” is a programming language primarily used for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statistical analysis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graphics</a:t>
            </a:r>
          </a:p>
          <a:p>
            <a:r>
              <a:rPr lang="en-US" dirty="0"/>
              <a:t>Allows you to easily create programable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scripts</a:t>
            </a:r>
            <a:r>
              <a:rPr lang="en-US" dirty="0"/>
              <a:t> to </a:t>
            </a:r>
            <a:r>
              <a:rPr lang="en-US" dirty="0" err="1"/>
              <a:t>analyse</a:t>
            </a:r>
            <a:r>
              <a:rPr lang="en-US" dirty="0"/>
              <a:t> data in a way that is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reproduceable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AE531-9AA8-D44D-B831-F09457F7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67" y="647441"/>
            <a:ext cx="8064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1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inedrawing, text, map, sky&#10;&#10;Description automatically generated">
            <a:extLst>
              <a:ext uri="{FF2B5EF4-FFF2-40B4-BE49-F238E27FC236}">
                <a16:creationId xmlns:a16="http://schemas.microsoft.com/office/drawing/2014/main" id="{4A5B92E6-16C0-4842-A95F-0BF7B922B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08"/>
          <a:stretch/>
        </p:blipFill>
        <p:spPr>
          <a:xfrm>
            <a:off x="5673811" y="1912010"/>
            <a:ext cx="6301600" cy="4867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1B0B42-A00E-034E-844A-D7A66E65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Use cases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45FB0-69D9-A647-9AC3-04A29AB43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61854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”R” can be used in limitless ways. Some examples: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analysis and statistics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Signal processing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Weather forecasting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Data graphics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Web scraping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Analysis of animal movement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AE531-9AA8-D44D-B831-F09457F7C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616" y="681037"/>
            <a:ext cx="8064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0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8464D-4106-C147-AA0D-C0B74CFE8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73" y="56797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Easy to learn!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51925-EA32-AB42-9998-E0E46AD3E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73" y="202847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Link to tutorial code:</a:t>
            </a:r>
            <a:br>
              <a:rPr lang="en-US" dirty="0"/>
            </a:br>
            <a:r>
              <a:rPr lang="en-AU" dirty="0">
                <a:hlinkClick r:id="rId2"/>
              </a:rPr>
              <a:t>https://github.com/mqRusers/BeginR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CA780-A86D-7243-A9CE-FA87532B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695" y="1137830"/>
            <a:ext cx="3289643" cy="27304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9A6EF-E600-0641-90E7-04EA6D0754A4}"/>
              </a:ext>
            </a:extLst>
          </p:cNvPr>
          <p:cNvSpPr txBox="1"/>
          <p:nvPr/>
        </p:nvSpPr>
        <p:spPr>
          <a:xfrm>
            <a:off x="458808" y="4411535"/>
            <a:ext cx="59284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Go to link</a:t>
            </a:r>
          </a:p>
          <a:p>
            <a:pPr marL="342900" indent="-342900">
              <a:buAutoNum type="arabicPeriod"/>
            </a:pPr>
            <a:r>
              <a:rPr lang="en-US" sz="2000" dirty="0"/>
              <a:t>Download as Zip file</a:t>
            </a:r>
          </a:p>
          <a:p>
            <a:pPr marL="342900" indent="-342900">
              <a:buAutoNum type="arabicPeriod"/>
            </a:pPr>
            <a:r>
              <a:rPr lang="en-US" sz="2000" dirty="0"/>
              <a:t>Extract zip archive</a:t>
            </a:r>
          </a:p>
          <a:p>
            <a:pPr marL="342900" indent="-342900">
              <a:buAutoNum type="arabicPeriod"/>
            </a:pPr>
            <a:r>
              <a:rPr lang="en-US" sz="2000" dirty="0"/>
              <a:t>Move the folder to the location you wish to work from (I recommend having a separate repository for each project you use R for)</a:t>
            </a:r>
          </a:p>
          <a:p>
            <a:pPr marL="342900" indent="-342900"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02364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53E43-486F-794A-B475-EDB66ACCE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291" y="3707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This tutorial uses ”R-Studio”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E425A-8B71-3B4A-A343-E3617616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4217"/>
            <a:ext cx="9875108" cy="4002174"/>
          </a:xfrm>
        </p:spPr>
        <p:txBody>
          <a:bodyPr>
            <a:normAutofit/>
          </a:bodyPr>
          <a:lstStyle/>
          <a:p>
            <a:r>
              <a:rPr lang="en-US" sz="2600" dirty="0"/>
              <a:t>“</a:t>
            </a:r>
            <a:r>
              <a:rPr lang="en-US" sz="2600" b="1" dirty="0">
                <a:solidFill>
                  <a:schemeClr val="accent1">
                    <a:lumMod val="50000"/>
                  </a:schemeClr>
                </a:solidFill>
              </a:rPr>
              <a:t>R-Studio</a:t>
            </a:r>
            <a:r>
              <a:rPr lang="en-US" sz="2600" dirty="0"/>
              <a:t>” is an “</a:t>
            </a:r>
            <a:r>
              <a:rPr lang="en-US" sz="2600" b="1" dirty="0">
                <a:solidFill>
                  <a:schemeClr val="accent1">
                    <a:lumMod val="50000"/>
                  </a:schemeClr>
                </a:solidFill>
              </a:rPr>
              <a:t>interpreter</a:t>
            </a:r>
            <a:r>
              <a:rPr lang="en-US" sz="2600" dirty="0"/>
              <a:t>” or “</a:t>
            </a:r>
            <a:r>
              <a:rPr lang="en-AU" sz="2600" dirty="0"/>
              <a:t>integrated development environment” </a:t>
            </a:r>
            <a:r>
              <a:rPr lang="en-US" sz="2600" dirty="0"/>
              <a:t>(IDE) that makes it easier to write and execute R scripts.</a:t>
            </a:r>
          </a:p>
          <a:p>
            <a:r>
              <a:rPr lang="en-US" sz="2600" dirty="0"/>
              <a:t>”R-Studio” </a:t>
            </a:r>
            <a:r>
              <a:rPr lang="en-US" sz="2600" b="1" dirty="0"/>
              <a:t>IS NOT </a:t>
            </a:r>
            <a:r>
              <a:rPr lang="en-US" sz="2600" dirty="0"/>
              <a:t>“R” but an interface for using “R”. You need to install ”R” and ”R-Studio” separately.</a:t>
            </a:r>
          </a:p>
          <a:p>
            <a:r>
              <a:rPr lang="en-US" sz="2600" dirty="0"/>
              <a:t>If you need help please put up a </a:t>
            </a:r>
            <a:r>
              <a:rPr lang="en-US" sz="2600" b="1" dirty="0">
                <a:solidFill>
                  <a:srgbClr val="C00000"/>
                </a:solidFill>
              </a:rPr>
              <a:t>red sticky note</a:t>
            </a:r>
            <a:r>
              <a:rPr lang="en-US" sz="2600" b="1" dirty="0"/>
              <a:t> </a:t>
            </a:r>
            <a:r>
              <a:rPr lang="en-US" sz="2600" dirty="0"/>
              <a:t>and an R-Users Group member will come and assist you.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5E1203-94FD-8246-B751-A8FC6BB91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8983"/>
            <a:ext cx="1449173" cy="14491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F6BD67-61D9-394A-9C64-0D8B4A19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4698" y="5377144"/>
            <a:ext cx="1025362" cy="1025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455C84-C619-3E45-BD5A-716D4F13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809" y="5445024"/>
            <a:ext cx="1141207" cy="8896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707F93-8286-6B43-8F9F-EBB2B0F4D5A5}"/>
              </a:ext>
            </a:extLst>
          </p:cNvPr>
          <p:cNvSpPr/>
          <p:nvPr/>
        </p:nvSpPr>
        <p:spPr>
          <a:xfrm>
            <a:off x="8440533" y="5318278"/>
            <a:ext cx="8064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7200" b="1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≠</a:t>
            </a:r>
            <a:endParaRPr lang="en-US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AB7111-558D-EF48-B94C-159C7461FFE0}"/>
              </a:ext>
            </a:extLst>
          </p:cNvPr>
          <p:cNvSpPr txBox="1">
            <a:spLocks/>
          </p:cNvSpPr>
          <p:nvPr/>
        </p:nvSpPr>
        <p:spPr>
          <a:xfrm>
            <a:off x="380998" y="5269450"/>
            <a:ext cx="3264245" cy="12795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Links:</a:t>
            </a:r>
          </a:p>
          <a:p>
            <a:pPr marL="0" indent="0">
              <a:buNone/>
            </a:pPr>
            <a:r>
              <a:rPr lang="en-AU" sz="2000" dirty="0">
                <a:hlinkClick r:id="rId4"/>
              </a:rPr>
              <a:t>https://www.r-project.org/</a:t>
            </a:r>
            <a:endParaRPr lang="en-AU" sz="2000" dirty="0"/>
          </a:p>
          <a:p>
            <a:pPr marL="0" indent="0">
              <a:buNone/>
            </a:pPr>
            <a:r>
              <a:rPr lang="en-AU" sz="2000" dirty="0">
                <a:hlinkClick r:id="rId5"/>
              </a:rPr>
              <a:t>https://www.rstudio.com/</a:t>
            </a:r>
            <a:endParaRPr lang="en-AU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206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0B42-A00E-034E-844A-D7A66E652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Tutorial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45FB0-69D9-A647-9AC3-04A29AB43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98877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First section – R Introduction (Lachlan)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Part 1 – Get you familiar with R studio and R’s syntax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Part 2 – Introduce some more advanced data structures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Part 3 – Apply what we’ve learned to a more advanced example</a:t>
            </a:r>
          </a:p>
          <a:p>
            <a:pPr marL="0" indent="0">
              <a:buNone/>
            </a:pPr>
            <a:r>
              <a:rPr lang="en-US" b="1" dirty="0"/>
              <a:t>Second section – </a:t>
            </a:r>
            <a:r>
              <a:rPr lang="en-US" b="1" dirty="0" err="1"/>
              <a:t>Tidyverse</a:t>
            </a:r>
            <a:r>
              <a:rPr lang="en-US" b="1" dirty="0"/>
              <a:t> (Rodrigo)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Introduce you to some more advanced and/or alternative data processing functions using the </a:t>
            </a:r>
            <a:r>
              <a:rPr lang="en-US" dirty="0" err="1"/>
              <a:t>Tidyverse</a:t>
            </a:r>
            <a:r>
              <a:rPr lang="en-US" dirty="0"/>
              <a:t> package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44784DB-A455-764E-9F38-FAC4281E1446}"/>
              </a:ext>
            </a:extLst>
          </p:cNvPr>
          <p:cNvSpPr txBox="1">
            <a:spLocks/>
          </p:cNvSpPr>
          <p:nvPr/>
        </p:nvSpPr>
        <p:spPr>
          <a:xfrm>
            <a:off x="1088744" y="53138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accent1">
                    <a:lumMod val="50000"/>
                  </a:schemeClr>
                </a:solidFill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46388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609F25-EAFD-AD4B-8327-91D445F5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9FCB22-A19A-3940-B30F-A72BAFECF702}"/>
              </a:ext>
            </a:extLst>
          </p:cNvPr>
          <p:cNvSpPr txBox="1"/>
          <p:nvPr/>
        </p:nvSpPr>
        <p:spPr>
          <a:xfrm>
            <a:off x="3833786" y="959556"/>
            <a:ext cx="2047724" cy="369332"/>
          </a:xfrm>
          <a:prstGeom prst="rect">
            <a:avLst/>
          </a:prstGeom>
          <a:solidFill>
            <a:srgbClr val="F2F2F2">
              <a:alpha val="7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 Editor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FBAD44-C402-BC42-911B-E6C7CE9C3718}"/>
              </a:ext>
            </a:extLst>
          </p:cNvPr>
          <p:cNvSpPr txBox="1"/>
          <p:nvPr/>
        </p:nvSpPr>
        <p:spPr>
          <a:xfrm>
            <a:off x="3833786" y="4233333"/>
            <a:ext cx="2047724" cy="369332"/>
          </a:xfrm>
          <a:prstGeom prst="rect">
            <a:avLst/>
          </a:prstGeom>
          <a:solidFill>
            <a:srgbClr val="F2F2F2">
              <a:alpha val="7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 Console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D857C-130C-684E-A22D-3A8750979C5C}"/>
              </a:ext>
            </a:extLst>
          </p:cNvPr>
          <p:cNvSpPr txBox="1"/>
          <p:nvPr/>
        </p:nvSpPr>
        <p:spPr>
          <a:xfrm>
            <a:off x="8297334" y="1525601"/>
            <a:ext cx="1652612" cy="369332"/>
          </a:xfrm>
          <a:prstGeom prst="rect">
            <a:avLst/>
          </a:prstGeom>
          <a:solidFill>
            <a:srgbClr val="F2F2F2">
              <a:alpha val="7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3. Environment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9882F9-18E5-8543-82B9-7A2CE06E54F2}"/>
              </a:ext>
            </a:extLst>
          </p:cNvPr>
          <p:cNvSpPr txBox="1"/>
          <p:nvPr/>
        </p:nvSpPr>
        <p:spPr>
          <a:xfrm>
            <a:off x="7994751" y="3429001"/>
            <a:ext cx="2718406" cy="369332"/>
          </a:xfrm>
          <a:prstGeom prst="rect">
            <a:avLst/>
          </a:prstGeom>
          <a:solidFill>
            <a:srgbClr val="F2F2F2">
              <a:alpha val="7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4. Plots, packages and files</a:t>
            </a:r>
          </a:p>
        </p:txBody>
      </p:sp>
    </p:spTree>
    <p:extLst>
      <p:ext uri="{BB962C8B-B14F-4D97-AF65-F5344CB8AC3E}">
        <p14:creationId xmlns:p14="http://schemas.microsoft.com/office/powerpoint/2010/main" val="822732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309</Words>
  <Application>Microsoft Macintosh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Arial</vt:lpstr>
      <vt:lpstr>Calibri</vt:lpstr>
      <vt:lpstr>Calibri Light</vt:lpstr>
      <vt:lpstr>Office Theme</vt:lpstr>
      <vt:lpstr>Getting Started With</vt:lpstr>
      <vt:lpstr>What is   ?</vt:lpstr>
      <vt:lpstr>Use cases of</vt:lpstr>
      <vt:lpstr>Easy to learn! </vt:lpstr>
      <vt:lpstr>This tutorial uses ”R-Studio”</vt:lpstr>
      <vt:lpstr>Tutorial goals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</dc:title>
  <dc:creator>Lachlan Phillips (HDR)</dc:creator>
  <cp:lastModifiedBy>Lachlan Phillips (HDR)</cp:lastModifiedBy>
  <cp:revision>32</cp:revision>
  <dcterms:created xsi:type="dcterms:W3CDTF">2019-08-24T04:29:50Z</dcterms:created>
  <dcterms:modified xsi:type="dcterms:W3CDTF">2019-08-29T03:17:09Z</dcterms:modified>
</cp:coreProperties>
</file>